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7" r:id="rId2"/>
    <p:sldId id="305" r:id="rId3"/>
    <p:sldId id="306" r:id="rId4"/>
    <p:sldId id="316" r:id="rId5"/>
    <p:sldId id="308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8" r:id="rId18"/>
    <p:sldId id="329" r:id="rId19"/>
    <p:sldId id="330" r:id="rId20"/>
    <p:sldId id="307" r:id="rId21"/>
    <p:sldId id="29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AD5AC6-45EC-448E-8ACE-E5C5F464C464}" v="2" dt="2020-08-19T13:21:38.42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3351"/>
    <p:restoredTop sz="50000"/>
  </p:normalViewPr>
  <p:slideViewPr>
    <p:cSldViewPr snapToGrid="0" snapToObjects="1">
      <p:cViewPr varScale="1">
        <p:scale>
          <a:sx n="36" d="100"/>
          <a:sy n="36" d="100"/>
        </p:scale>
        <p:origin x="13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lly North" userId="52e2d7fe0a4c5456" providerId="LiveId" clId="{4FAD5AC6-45EC-448E-8ACE-E5C5F464C464}"/>
    <pc:docChg chg="custSel modMainMaster">
      <pc:chgData name="Sally North" userId="52e2d7fe0a4c5456" providerId="LiveId" clId="{4FAD5AC6-45EC-448E-8ACE-E5C5F464C464}" dt="2020-08-19T13:22:16.136" v="15" actId="20577"/>
      <pc:docMkLst>
        <pc:docMk/>
      </pc:docMkLst>
      <pc:sldMasterChg chg="modSldLayout">
        <pc:chgData name="Sally North" userId="52e2d7fe0a4c5456" providerId="LiveId" clId="{4FAD5AC6-45EC-448E-8ACE-E5C5F464C464}" dt="2020-08-19T13:22:16.136" v="15" actId="20577"/>
        <pc:sldMasterMkLst>
          <pc:docMk/>
          <pc:sldMasterMk cId="821515306" sldId="2147483648"/>
        </pc:sldMasterMkLst>
        <pc:sldLayoutChg chg="addSp delSp modSp mod">
          <pc:chgData name="Sally North" userId="52e2d7fe0a4c5456" providerId="LiveId" clId="{4FAD5AC6-45EC-448E-8ACE-E5C5F464C464}" dt="2020-08-19T13:22:16.136" v="15" actId="20577"/>
          <pc:sldLayoutMkLst>
            <pc:docMk/>
            <pc:sldMasterMk cId="821515306" sldId="2147483648"/>
            <pc:sldLayoutMk cId="334117316" sldId="2147483649"/>
          </pc:sldLayoutMkLst>
          <pc:spChg chg="del">
            <ac:chgData name="Sally North" userId="52e2d7fe0a4c5456" providerId="LiveId" clId="{4FAD5AC6-45EC-448E-8ACE-E5C5F464C464}" dt="2020-08-19T13:20:57.544" v="0" actId="478"/>
            <ac:spMkLst>
              <pc:docMk/>
              <pc:sldMasterMk cId="821515306" sldId="2147483648"/>
              <pc:sldLayoutMk cId="334117316" sldId="2147483649"/>
              <ac:spMk id="2" creationId="{FEC49C0F-4322-B54F-94BC-CB83B194A239}"/>
            </ac:spMkLst>
          </pc:spChg>
          <pc:spChg chg="del">
            <ac:chgData name="Sally North" userId="52e2d7fe0a4c5456" providerId="LiveId" clId="{4FAD5AC6-45EC-448E-8ACE-E5C5F464C464}" dt="2020-08-19T13:20:58.992" v="1" actId="478"/>
            <ac:spMkLst>
              <pc:docMk/>
              <pc:sldMasterMk cId="821515306" sldId="2147483648"/>
              <pc:sldLayoutMk cId="334117316" sldId="2147483649"/>
              <ac:spMk id="3" creationId="{83E457FA-1878-F24F-B160-534BA388C70B}"/>
            </ac:spMkLst>
          </pc:spChg>
          <pc:spChg chg="del">
            <ac:chgData name="Sally North" userId="52e2d7fe0a4c5456" providerId="LiveId" clId="{4FAD5AC6-45EC-448E-8ACE-E5C5F464C464}" dt="2020-08-19T13:21:01.127" v="2" actId="478"/>
            <ac:spMkLst>
              <pc:docMk/>
              <pc:sldMasterMk cId="821515306" sldId="2147483648"/>
              <pc:sldLayoutMk cId="334117316" sldId="2147483649"/>
              <ac:spMk id="4" creationId="{EBE0BF49-E8C0-3E48-899E-E338856E02B3}"/>
            </ac:spMkLst>
          </pc:spChg>
          <pc:spChg chg="del">
            <ac:chgData name="Sally North" userId="52e2d7fe0a4c5456" providerId="LiveId" clId="{4FAD5AC6-45EC-448E-8ACE-E5C5F464C464}" dt="2020-08-19T13:21:04.786" v="3" actId="478"/>
            <ac:spMkLst>
              <pc:docMk/>
              <pc:sldMasterMk cId="821515306" sldId="2147483648"/>
              <pc:sldLayoutMk cId="334117316" sldId="2147483649"/>
              <ac:spMk id="5" creationId="{478506AF-4511-0D41-A34F-5E6EF13DCA27}"/>
            </ac:spMkLst>
          </pc:spChg>
          <pc:spChg chg="del">
            <ac:chgData name="Sally North" userId="52e2d7fe0a4c5456" providerId="LiveId" clId="{4FAD5AC6-45EC-448E-8ACE-E5C5F464C464}" dt="2020-08-19T13:21:06.055" v="4" actId="478"/>
            <ac:spMkLst>
              <pc:docMk/>
              <pc:sldMasterMk cId="821515306" sldId="2147483648"/>
              <pc:sldLayoutMk cId="334117316" sldId="2147483649"/>
              <ac:spMk id="6" creationId="{E29DBBFF-1FCA-F643-8FD8-FB117626E1A8}"/>
            </ac:spMkLst>
          </pc:spChg>
          <pc:spChg chg="add mod">
            <ac:chgData name="Sally North" userId="52e2d7fe0a4c5456" providerId="LiveId" clId="{4FAD5AC6-45EC-448E-8ACE-E5C5F464C464}" dt="2020-08-19T13:22:16.136" v="15" actId="20577"/>
            <ac:spMkLst>
              <pc:docMk/>
              <pc:sldMasterMk cId="821515306" sldId="2147483648"/>
              <pc:sldLayoutMk cId="334117316" sldId="2147483649"/>
              <ac:spMk id="7" creationId="{6F5A2B43-C42D-4D4F-88BB-C4CA9301EB07}"/>
            </ac:spMkLst>
          </pc:spChg>
          <pc:picChg chg="add mod">
            <ac:chgData name="Sally North" userId="52e2d7fe0a4c5456" providerId="LiveId" clId="{4FAD5AC6-45EC-448E-8ACE-E5C5F464C464}" dt="2020-08-19T13:21:15.740" v="6" actId="1076"/>
            <ac:picMkLst>
              <pc:docMk/>
              <pc:sldMasterMk cId="821515306" sldId="2147483648"/>
              <pc:sldLayoutMk cId="334117316" sldId="2147483649"/>
              <ac:picMk id="8" creationId="{27AF6576-44E9-4F45-A73E-4F32DEA448B7}"/>
            </ac:picMkLst>
          </pc:picChg>
          <pc:picChg chg="add mod">
            <ac:chgData name="Sally North" userId="52e2d7fe0a4c5456" providerId="LiveId" clId="{4FAD5AC6-45EC-448E-8ACE-E5C5F464C464}" dt="2020-08-19T13:21:15.740" v="6" actId="1076"/>
            <ac:picMkLst>
              <pc:docMk/>
              <pc:sldMasterMk cId="821515306" sldId="2147483648"/>
              <pc:sldLayoutMk cId="334117316" sldId="2147483649"/>
              <ac:picMk id="9" creationId="{5E7212E0-10BB-4165-9ECD-1C0CAC097C27}"/>
            </ac:picMkLst>
          </pc:picChg>
        </pc:sldLayoutChg>
        <pc:sldLayoutChg chg="addSp delSp modSp mod">
          <pc:chgData name="Sally North" userId="52e2d7fe0a4c5456" providerId="LiveId" clId="{4FAD5AC6-45EC-448E-8ACE-E5C5F464C464}" dt="2020-08-19T13:21:56.071" v="14" actId="20577"/>
          <pc:sldLayoutMkLst>
            <pc:docMk/>
            <pc:sldMasterMk cId="821515306" sldId="2147483648"/>
            <pc:sldLayoutMk cId="105647998" sldId="2147483650"/>
          </pc:sldLayoutMkLst>
          <pc:spChg chg="del">
            <ac:chgData name="Sally North" userId="52e2d7fe0a4c5456" providerId="LiveId" clId="{4FAD5AC6-45EC-448E-8ACE-E5C5F464C464}" dt="2020-08-19T13:21:21.543" v="7" actId="478"/>
            <ac:spMkLst>
              <pc:docMk/>
              <pc:sldMasterMk cId="821515306" sldId="2147483648"/>
              <pc:sldLayoutMk cId="105647998" sldId="2147483650"/>
              <ac:spMk id="2" creationId="{3CD044D1-119C-E24F-B085-2840974B1F03}"/>
            </ac:spMkLst>
          </pc:spChg>
          <pc:spChg chg="del">
            <ac:chgData name="Sally North" userId="52e2d7fe0a4c5456" providerId="LiveId" clId="{4FAD5AC6-45EC-448E-8ACE-E5C5F464C464}" dt="2020-08-19T13:21:25.571" v="8" actId="478"/>
            <ac:spMkLst>
              <pc:docMk/>
              <pc:sldMasterMk cId="821515306" sldId="2147483648"/>
              <pc:sldLayoutMk cId="105647998" sldId="2147483650"/>
              <ac:spMk id="3" creationId="{1EDC6923-C1D4-2540-A17A-F0BCE4EFC138}"/>
            </ac:spMkLst>
          </pc:spChg>
          <pc:spChg chg="del">
            <ac:chgData name="Sally North" userId="52e2d7fe0a4c5456" providerId="LiveId" clId="{4FAD5AC6-45EC-448E-8ACE-E5C5F464C464}" dt="2020-08-19T13:21:27.867" v="9" actId="478"/>
            <ac:spMkLst>
              <pc:docMk/>
              <pc:sldMasterMk cId="821515306" sldId="2147483648"/>
              <pc:sldLayoutMk cId="105647998" sldId="2147483650"/>
              <ac:spMk id="4" creationId="{E32AC740-2402-2C44-9E2A-6EC96DADC334}"/>
            </ac:spMkLst>
          </pc:spChg>
          <pc:spChg chg="del">
            <ac:chgData name="Sally North" userId="52e2d7fe0a4c5456" providerId="LiveId" clId="{4FAD5AC6-45EC-448E-8ACE-E5C5F464C464}" dt="2020-08-19T13:21:29.942" v="10" actId="478"/>
            <ac:spMkLst>
              <pc:docMk/>
              <pc:sldMasterMk cId="821515306" sldId="2147483648"/>
              <pc:sldLayoutMk cId="105647998" sldId="2147483650"/>
              <ac:spMk id="5" creationId="{DDA2717D-520B-0A47-A65D-C6C4D5FB6C3B}"/>
            </ac:spMkLst>
          </pc:spChg>
          <pc:spChg chg="del">
            <ac:chgData name="Sally North" userId="52e2d7fe0a4c5456" providerId="LiveId" clId="{4FAD5AC6-45EC-448E-8ACE-E5C5F464C464}" dt="2020-08-19T13:21:32.700" v="11" actId="478"/>
            <ac:spMkLst>
              <pc:docMk/>
              <pc:sldMasterMk cId="821515306" sldId="2147483648"/>
              <pc:sldLayoutMk cId="105647998" sldId="2147483650"/>
              <ac:spMk id="6" creationId="{D259F155-E170-4F45-B742-E046CDEE536B}"/>
            </ac:spMkLst>
          </pc:spChg>
          <pc:spChg chg="add mod">
            <ac:chgData name="Sally North" userId="52e2d7fe0a4c5456" providerId="LiveId" clId="{4FAD5AC6-45EC-448E-8ACE-E5C5F464C464}" dt="2020-08-19T13:21:56.071" v="14" actId="20577"/>
            <ac:spMkLst>
              <pc:docMk/>
              <pc:sldMasterMk cId="821515306" sldId="2147483648"/>
              <pc:sldLayoutMk cId="105647998" sldId="2147483650"/>
              <ac:spMk id="7" creationId="{6F5A2B43-C42D-4D4F-88BB-C4CA9301EB07}"/>
            </ac:spMkLst>
          </pc:spChg>
          <pc:picChg chg="add mod">
            <ac:chgData name="Sally North" userId="52e2d7fe0a4c5456" providerId="LiveId" clId="{4FAD5AC6-45EC-448E-8ACE-E5C5F464C464}" dt="2020-08-19T13:21:45.887" v="13" actId="1076"/>
            <ac:picMkLst>
              <pc:docMk/>
              <pc:sldMasterMk cId="821515306" sldId="2147483648"/>
              <pc:sldLayoutMk cId="105647998" sldId="2147483650"/>
              <ac:picMk id="8" creationId="{27AF6576-44E9-4F45-A73E-4F32DEA448B7}"/>
            </ac:picMkLst>
          </pc:picChg>
          <pc:picChg chg="add mod">
            <ac:chgData name="Sally North" userId="52e2d7fe0a4c5456" providerId="LiveId" clId="{4FAD5AC6-45EC-448E-8ACE-E5C5F464C464}" dt="2020-08-19T13:21:45.887" v="13" actId="1076"/>
            <ac:picMkLst>
              <pc:docMk/>
              <pc:sldMasterMk cId="821515306" sldId="2147483648"/>
              <pc:sldLayoutMk cId="105647998" sldId="2147483650"/>
              <ac:picMk id="9" creationId="{5E7212E0-10BB-4165-9ECD-1C0CAC097C27}"/>
            </ac:picMkLst>
          </pc:pic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3F8414-68AE-994D-AB8E-B1CE1DAE361B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108E50-CA13-F548-85E5-335C525E42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8960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9EAD8-54B2-D941-86D6-A75602D4752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677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9EAD8-54B2-D941-86D6-A75602D4752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3298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29EAD8-54B2-D941-86D6-A75602D4752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282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6F5A2B43-C42D-4D4F-88BB-C4CA9301EB07}"/>
              </a:ext>
            </a:extLst>
          </p:cNvPr>
          <p:cNvSpPr txBox="1"/>
          <p:nvPr userDrawn="1"/>
        </p:nvSpPr>
        <p:spPr>
          <a:xfrm>
            <a:off x="3338821" y="6581001"/>
            <a:ext cx="5284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© Simon Hudson </a:t>
            </a:r>
            <a:r>
              <a:rPr lang="en-US" sz="1200" b="1" baseline="0" dirty="0"/>
              <a:t>2020 </a:t>
            </a:r>
            <a:r>
              <a:rPr lang="en-GB" sz="1200" b="1" i="1" dirty="0"/>
              <a:t>COVID-19 and Travel: Impacts, responses and outcomes</a:t>
            </a:r>
            <a:endParaRPr lang="en-US" sz="1200" b="1" i="1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7AF6576-44E9-4F45-A73E-4F32DEA44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0" y="6013038"/>
            <a:ext cx="844962" cy="844962"/>
          </a:xfrm>
          <a:prstGeom prst="rect">
            <a:avLst/>
          </a:prstGeom>
        </p:spPr>
      </p:pic>
      <p:pic>
        <p:nvPicPr>
          <p:cNvPr id="9" name="Picture 8" descr="A picture containing game&#10;&#10;Description automatically generated">
            <a:extLst>
              <a:ext uri="{FF2B5EF4-FFF2-40B4-BE49-F238E27FC236}">
                <a16:creationId xmlns:a16="http://schemas.microsoft.com/office/drawing/2014/main" id="{5E7212E0-10BB-4165-9ECD-1C0CAC097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842" y="5831281"/>
            <a:ext cx="788158" cy="1026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1173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10870-AF82-3042-9266-86DBC0955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F56475-E14F-0449-84DC-E763F712D4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54BC1D-23C0-5246-B4A9-6E696F19C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1A9F4E-8BEF-7943-B979-2524BFD4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A4F09-B565-7F42-AE21-C0439F542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79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F53D9E-8619-814C-B939-D55714F013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2D642E-C1F4-F04B-86EC-D81E0314DB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751210-E99F-4446-BE03-A2FEE1CC63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A3BBD7-3B83-C347-B662-FAB5D0F9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8F515-3BCF-7347-8BCD-8559E586C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044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>
            <a:extLst>
              <a:ext uri="{FF2B5EF4-FFF2-40B4-BE49-F238E27FC236}">
                <a16:creationId xmlns:a16="http://schemas.microsoft.com/office/drawing/2014/main" id="{6F5A2B43-C42D-4D4F-88BB-C4CA9301EB07}"/>
              </a:ext>
            </a:extLst>
          </p:cNvPr>
          <p:cNvSpPr txBox="1"/>
          <p:nvPr userDrawn="1"/>
        </p:nvSpPr>
        <p:spPr>
          <a:xfrm>
            <a:off x="2997809" y="6521213"/>
            <a:ext cx="52846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 dirty="0"/>
              <a:t>© Simon Hudson </a:t>
            </a:r>
            <a:r>
              <a:rPr lang="en-US" sz="1200" b="1" baseline="0" dirty="0"/>
              <a:t>2020 </a:t>
            </a:r>
            <a:r>
              <a:rPr lang="en-GB" sz="1200" b="1" i="1" dirty="0"/>
              <a:t>COVID-19 and Travel: Impacts, responses and outcomes</a:t>
            </a:r>
            <a:endParaRPr lang="en-US" sz="1200" b="1" i="1" dirty="0"/>
          </a:p>
        </p:txBody>
      </p:sp>
      <p:pic>
        <p:nvPicPr>
          <p:cNvPr id="8" name="Picture 7" descr="A drawing of a face&#10;&#10;Description automatically generated">
            <a:extLst>
              <a:ext uri="{FF2B5EF4-FFF2-40B4-BE49-F238E27FC236}">
                <a16:creationId xmlns:a16="http://schemas.microsoft.com/office/drawing/2014/main" id="{27AF6576-44E9-4F45-A73E-4F32DEA448B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9832" y="5953250"/>
            <a:ext cx="844962" cy="844962"/>
          </a:xfrm>
          <a:prstGeom prst="rect">
            <a:avLst/>
          </a:prstGeom>
        </p:spPr>
      </p:pic>
      <p:pic>
        <p:nvPicPr>
          <p:cNvPr id="9" name="Picture 8" descr="A picture containing game&#10;&#10;Description automatically generated">
            <a:extLst>
              <a:ext uri="{FF2B5EF4-FFF2-40B4-BE49-F238E27FC236}">
                <a16:creationId xmlns:a16="http://schemas.microsoft.com/office/drawing/2014/main" id="{5E7212E0-10BB-4165-9ECD-1C0CAC097C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2830" y="5771493"/>
            <a:ext cx="788158" cy="102671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6479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3001-6B27-D248-8457-5474F5471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C2418-43C3-4740-BC0B-5360BB137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B78150-25A2-3048-8EC3-D52DE4EAB2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3FD5EC-5377-5B40-92F5-529ADB444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C1024-A697-A14E-A6D5-B9C5D609D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5680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B9F05-C1CD-0B46-8CD1-83C7759033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EE38-45BB-0B4F-8680-A805255EC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059A2B-2E66-A04E-A6F6-FD45E75228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C77AFD-51CB-0042-B543-0B0EF5FCD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4088C-6C80-6C4B-A19D-85B5C69F91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0967BF-6A51-A345-B081-B2062398D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823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17D1E4-AA3E-3940-A227-0DCDCD662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57950-BF01-1040-8BC4-A736BBACD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3319FA-4605-8848-BD77-E0572CCCC5A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151A43-7036-5143-9A13-2C0F75687C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569045-F51E-FE48-8B54-3EA9833158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E926845-BF56-5E4D-8231-2DE52AB71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6BBDA7-248C-F44B-B5FA-44A0D004F0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A68418-A220-6943-9F9D-731FE73E8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385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D419DC-ABD5-1B4B-8C6A-2721A28E0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07C14D-0021-7048-8FD4-040BE850A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C649C1-8804-8946-A724-6F1B5BE1BE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22B3918-473C-844C-A3E9-B1BC8B63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9705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EFDF76E-8093-C04F-87E3-12087589E1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922DD9B-78DC-E247-BE33-A263E1CC8D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5096A7-700D-2E4D-8920-3624F54AD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350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C1EDB8-BC24-6C46-8DBB-CC4D678C3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D80821-0B3E-F44C-B027-C6177BBFA7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5E19F5-4618-C342-A629-3FF9349C8A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9A93E7-3A5D-0443-B5D5-70F96B98D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5F277A-AC82-3F47-BBCF-143A0DFDD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66BD7B-D133-A84D-B851-15B5AEB6E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907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1BA453-737B-F847-A7F0-C3F0EB9B8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A5F186-45D4-DF4D-B739-F9639F2297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85EE8-5BC6-0A4F-A775-A75E288990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279D3D-188B-4448-B885-E0F9FBBEF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02FD1D-396C-FE41-A768-CD51EB07C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3A6B48-12A6-D248-8C22-C49CFAC39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91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AC97CC-2B65-D443-A60B-9C7961352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13CFCC-D4D7-4641-98FD-2245A804B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B2BD66-581E-A248-8FEA-CE5E1FBE18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8DFD65-E8F5-354B-A6F2-A71BC6A01D4E}" type="datetimeFigureOut">
              <a:rPr lang="en-US" smtClean="0"/>
              <a:t>8/19/2020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B77DA7-8A49-934C-BBC6-CC90628C4A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CCA630-A204-E24B-9231-C425FD5A58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FA82D2-96F8-A441-826A-728529C27B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515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5JYiatEbzzU" TargetMode="External"/><Relationship Id="rId13" Type="http://schemas.openxmlformats.org/officeDocument/2006/relationships/hyperlink" Target="https://www.youtube.com/watch?v=TBF7EE2xnN4" TargetMode="External"/><Relationship Id="rId18" Type="http://schemas.openxmlformats.org/officeDocument/2006/relationships/hyperlink" Target="https://www.youtube.com/watch?v=Wstt4Cpt-s8" TargetMode="External"/><Relationship Id="rId3" Type="http://schemas.openxmlformats.org/officeDocument/2006/relationships/hyperlink" Target="https://www.youtube.com/watch?v=xNjehC9Fp_g" TargetMode="External"/><Relationship Id="rId7" Type="http://schemas.openxmlformats.org/officeDocument/2006/relationships/hyperlink" Target="https://www.youtube.com/watch?v=m1v61VnRKbA&amp;feature=youtu.be" TargetMode="External"/><Relationship Id="rId12" Type="http://schemas.openxmlformats.org/officeDocument/2006/relationships/hyperlink" Target="https://www.youtube.com/watch?v=ggzmjoBw_lU" TargetMode="External"/><Relationship Id="rId17" Type="http://schemas.openxmlformats.org/officeDocument/2006/relationships/hyperlink" Target="https://www.youtube.com/watch?v=k3ynRXi7N7I" TargetMode="External"/><Relationship Id="rId2" Type="http://schemas.openxmlformats.org/officeDocument/2006/relationships/notesSlide" Target="../notesSlides/notesSlide3.xml"/><Relationship Id="rId16" Type="http://schemas.openxmlformats.org/officeDocument/2006/relationships/hyperlink" Target="https://www.youtube.com/watch?v=aJG_kv4vDm0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LTMILJX_oCU" TargetMode="External"/><Relationship Id="rId11" Type="http://schemas.openxmlformats.org/officeDocument/2006/relationships/hyperlink" Target="https://www.youtube.com/watch?v=0i5ve3wQKkI" TargetMode="External"/><Relationship Id="rId5" Type="http://schemas.openxmlformats.org/officeDocument/2006/relationships/hyperlink" Target="https://www.youtube.com/watch?v=skowssMKqM0" TargetMode="External"/><Relationship Id="rId15" Type="http://schemas.openxmlformats.org/officeDocument/2006/relationships/hyperlink" Target="https://www.youtube.com/watch?v=7z58cdaavho" TargetMode="External"/><Relationship Id="rId10" Type="http://schemas.openxmlformats.org/officeDocument/2006/relationships/hyperlink" Target="https://www.youtube.com/watch?v=jvOMNT-nj1A" TargetMode="External"/><Relationship Id="rId19" Type="http://schemas.openxmlformats.org/officeDocument/2006/relationships/hyperlink" Target="https://www.youtube.com/watch?v=47BJynHu800" TargetMode="External"/><Relationship Id="rId4" Type="http://schemas.openxmlformats.org/officeDocument/2006/relationships/hyperlink" Target="https://www.youtube.com/watch?v=hjDUEYIiZNM" TargetMode="External"/><Relationship Id="rId9" Type="http://schemas.openxmlformats.org/officeDocument/2006/relationships/hyperlink" Target="https://www.quo-global.com/podcasts/" TargetMode="External"/><Relationship Id="rId14" Type="http://schemas.openxmlformats.org/officeDocument/2006/relationships/hyperlink" Target="https://www.youtube.com/watch?v=J3XsniHoRWk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146957" y="-228600"/>
            <a:ext cx="11361872" cy="1285875"/>
          </a:xfrm>
        </p:spPr>
        <p:txBody>
          <a:bodyPr>
            <a:normAutofit/>
          </a:bodyPr>
          <a:lstStyle/>
          <a:p>
            <a:r>
              <a:rPr lang="en-US"/>
              <a:t>Chapter 6: </a:t>
            </a:r>
            <a:r>
              <a:rPr lang="en-US" dirty="0"/>
              <a:t>The future of travel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524000" y="3602038"/>
            <a:ext cx="9144000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1" y="1057276"/>
            <a:ext cx="5003800" cy="545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4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229896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- accommodations</a:t>
            </a:r>
          </a:p>
        </p:txBody>
      </p:sp>
      <p:pic>
        <p:nvPicPr>
          <p:cNvPr id="4" name="Content Placeholder 3" descr="A screenshot of a video game&#10;&#10;Description automatically generated">
            <a:extLst>
              <a:ext uri="{FF2B5EF4-FFF2-40B4-BE49-F238E27FC236}">
                <a16:creationId xmlns:a16="http://schemas.microsoft.com/office/drawing/2014/main" id="{6E7F4473-E36F-B541-BEED-1008D6F50D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52400" y="1690687"/>
            <a:ext cx="5875868" cy="4802187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7A89B60-4326-334D-9C7B-29F7E77BE0D1}"/>
              </a:ext>
            </a:extLst>
          </p:cNvPr>
          <p:cNvSpPr/>
          <p:nvPr/>
        </p:nvSpPr>
        <p:spPr>
          <a:xfrm>
            <a:off x="6714068" y="1229895"/>
            <a:ext cx="499533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 hotels themselves went beyond guidelines for health and safety and introduced unique cleaning programs for their properties.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Technology played an important role in cleaning and guest experience under new protocols.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Communication was especially important to keep stakeholders informed and facilitate guest and staff safety. </a:t>
            </a:r>
          </a:p>
        </p:txBody>
      </p:sp>
    </p:spTree>
    <p:extLst>
      <p:ext uri="{BB962C8B-B14F-4D97-AF65-F5344CB8AC3E}">
        <p14:creationId xmlns:p14="http://schemas.microsoft.com/office/powerpoint/2010/main" val="8547945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 - attractions</a:t>
            </a:r>
          </a:p>
        </p:txBody>
      </p:sp>
      <p:pic>
        <p:nvPicPr>
          <p:cNvPr id="4" name="Content Placeholder 3" descr="A large building in the background&#10;&#10;Description automatically generated">
            <a:extLst>
              <a:ext uri="{FF2B5EF4-FFF2-40B4-BE49-F238E27FC236}">
                <a16:creationId xmlns:a16="http://schemas.microsoft.com/office/drawing/2014/main" id="{37A516B4-9BAB-9142-941C-BDE0AD31C7AB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461000" y="2130425"/>
            <a:ext cx="6527800" cy="3672976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65374C4-79D1-E441-97D1-5B9F1059A54A}"/>
              </a:ext>
            </a:extLst>
          </p:cNvPr>
          <p:cNvSpPr/>
          <p:nvPr/>
        </p:nvSpPr>
        <p:spPr>
          <a:xfrm>
            <a:off x="0" y="2324613"/>
            <a:ext cx="5257800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Temperature checks and masks were common in the attractions sector to help prevent the spread of COVID-19 where crowding was likely to happen.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Technology was used to send out a signal if people got too close to each other in crowds.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149132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 - attractions</a:t>
            </a:r>
          </a:p>
        </p:txBody>
      </p:sp>
      <p:pic>
        <p:nvPicPr>
          <p:cNvPr id="4" name="Content Placeholder 3" descr="A close up of a sign&#10;&#10;Description automatically generated">
            <a:extLst>
              <a:ext uri="{FF2B5EF4-FFF2-40B4-BE49-F238E27FC236}">
                <a16:creationId xmlns:a16="http://schemas.microsoft.com/office/drawing/2014/main" id="{39355238-9533-E948-B84B-3E245977C4C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296514" y="2141537"/>
            <a:ext cx="6671372" cy="4351338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7D5B5DD-758D-6A4F-926C-0B0A12C6609D}"/>
              </a:ext>
            </a:extLst>
          </p:cNvPr>
          <p:cNvSpPr/>
          <p:nvPr/>
        </p:nvSpPr>
        <p:spPr>
          <a:xfrm>
            <a:off x="6967886" y="1690688"/>
            <a:ext cx="4927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Holovis</a:t>
            </a:r>
            <a:r>
              <a:rPr lang="en-US" sz="2800" dirty="0"/>
              <a:t>, a leading experience designer, developed a new social distancing app for attractions called Crowd Solo.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Guests could utilize the app as a way of booking attractions and viewing heat-map data in real time to show attraction operators where action is needed to disperse any hotspots.</a:t>
            </a:r>
          </a:p>
        </p:txBody>
      </p:sp>
    </p:spTree>
    <p:extLst>
      <p:ext uri="{BB962C8B-B14F-4D97-AF65-F5344CB8AC3E}">
        <p14:creationId xmlns:p14="http://schemas.microsoft.com/office/powerpoint/2010/main" val="237419493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 - events </a:t>
            </a:r>
          </a:p>
        </p:txBody>
      </p:sp>
      <p:pic>
        <p:nvPicPr>
          <p:cNvPr id="4" name="Content Placeholder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653DE54C-78CE-0445-BE5B-8283BCD81FD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773333" y="1740516"/>
            <a:ext cx="5190066" cy="379668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C243968-6FBF-B04C-A74B-C433794C188E}"/>
              </a:ext>
            </a:extLst>
          </p:cNvPr>
          <p:cNvSpPr/>
          <p:nvPr/>
        </p:nvSpPr>
        <p:spPr>
          <a:xfrm>
            <a:off x="-1" y="1740516"/>
            <a:ext cx="6773333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100" dirty="0"/>
              <a:t>Business and professional online events increased 1,100% </a:t>
            </a:r>
            <a:r>
              <a:rPr lang="en-US" sz="2800" dirty="0"/>
              <a:t>in April 2020 compared to April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Online events are expected to continue playing a big role in events post-pandemic.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Combined virtual and in-person experiences avoid having thousands of people congregate in one space at a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 people in the events sector are concerned with not being able to provide the same level of expertise with virtual events.</a:t>
            </a:r>
          </a:p>
        </p:txBody>
      </p:sp>
    </p:spTree>
    <p:extLst>
      <p:ext uri="{BB962C8B-B14F-4D97-AF65-F5344CB8AC3E}">
        <p14:creationId xmlns:p14="http://schemas.microsoft.com/office/powerpoint/2010/main" val="36788720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- events </a:t>
            </a:r>
          </a:p>
        </p:txBody>
      </p:sp>
      <p:pic>
        <p:nvPicPr>
          <p:cNvPr id="4" name="Content Placeholder 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47B00235-6C74-B14C-9F33-FFF8984E9C8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35000" y="1911731"/>
            <a:ext cx="5417528" cy="435254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5FEC7F0-1CF5-2B43-96E1-7626A35444E2}"/>
              </a:ext>
            </a:extLst>
          </p:cNvPr>
          <p:cNvSpPr/>
          <p:nvPr/>
        </p:nvSpPr>
        <p:spPr>
          <a:xfrm>
            <a:off x="6629400" y="1926019"/>
            <a:ext cx="492760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Fan-less concerts with broadcasts and reduced-capacity shows were the main focuses in restarting events post-pandemic.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Drive-in concerts were also seeing success as ways to host live performances to large crowds while maintaining social distance.</a:t>
            </a:r>
          </a:p>
        </p:txBody>
      </p:sp>
    </p:spTree>
    <p:extLst>
      <p:ext uri="{BB962C8B-B14F-4D97-AF65-F5344CB8AC3E}">
        <p14:creationId xmlns:p14="http://schemas.microsoft.com/office/powerpoint/2010/main" val="24669064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COVID-</a:t>
            </a:r>
            <a:r>
              <a:rPr lang="en-US" sz="4000" b="1" dirty="0" err="1"/>
              <a:t>aptability</a:t>
            </a:r>
            <a:endParaRPr lang="en-US" sz="4000" b="1" dirty="0"/>
          </a:p>
        </p:txBody>
      </p:sp>
      <p:pic>
        <p:nvPicPr>
          <p:cNvPr id="7" name="Content Placeholder 6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D6C071D4-440E-B44B-AEE0-C34CAA7B733D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569200" y="1690687"/>
            <a:ext cx="4243350" cy="4923231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97E1EC4-70A6-F54A-832C-414F9A602B24}"/>
              </a:ext>
            </a:extLst>
          </p:cNvPr>
          <p:cNvSpPr/>
          <p:nvPr/>
        </p:nvSpPr>
        <p:spPr>
          <a:xfrm>
            <a:off x="354050" y="1690688"/>
            <a:ext cx="6756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ability to adapt to changing consumer demands and behavior is a competitive advantage in business.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For example, </a:t>
            </a:r>
            <a:r>
              <a:rPr lang="en-US" sz="2800" dirty="0" err="1"/>
              <a:t>EmiControls</a:t>
            </a:r>
            <a:r>
              <a:rPr lang="en-US" sz="2800" dirty="0"/>
              <a:t>, a world leader in snowmaking technology, used similar technology to satisfy a growing need for disinfection.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 disinfection tunnel allowed people to disinfect themselves from head to toe, and has been useful at attractions, airports and hotels in the travel sector.</a:t>
            </a:r>
          </a:p>
        </p:txBody>
      </p:sp>
    </p:spTree>
    <p:extLst>
      <p:ext uri="{BB962C8B-B14F-4D97-AF65-F5344CB8AC3E}">
        <p14:creationId xmlns:p14="http://schemas.microsoft.com/office/powerpoint/2010/main" val="23946197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COVID-</a:t>
            </a:r>
            <a:r>
              <a:rPr lang="en-US" sz="4000" b="1" dirty="0" err="1"/>
              <a:t>aptability</a:t>
            </a:r>
            <a:endParaRPr lang="en-US" sz="4000" b="1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4CB6FC-D14C-EA4D-9D6C-A07732172F76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83744" y="1690688"/>
            <a:ext cx="8195666" cy="4202906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E8CEB89-C765-7841-BA6C-1E2F79073CF3}"/>
              </a:ext>
            </a:extLst>
          </p:cNvPr>
          <p:cNvSpPr/>
          <p:nvPr/>
        </p:nvSpPr>
        <p:spPr>
          <a:xfrm>
            <a:off x="8379410" y="428178"/>
            <a:ext cx="3628846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are short, medium, and long-term strategies that the industry can adopt to mitigate the impacts of COVID-19.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In the short-term, organizations may look for substitute products and services to satisfy new demand.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Businesses can survive by focusing on recovering revenue, rebuilding operations, rethinking organization, and adopting digital solutions.</a:t>
            </a:r>
          </a:p>
        </p:txBody>
      </p:sp>
    </p:spTree>
    <p:extLst>
      <p:ext uri="{BB962C8B-B14F-4D97-AF65-F5344CB8AC3E}">
        <p14:creationId xmlns:p14="http://schemas.microsoft.com/office/powerpoint/2010/main" val="1847517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COVID-</a:t>
            </a:r>
            <a:r>
              <a:rPr lang="en-US" sz="4000" b="1" dirty="0" err="1"/>
              <a:t>aptability</a:t>
            </a:r>
            <a:endParaRPr lang="en-US" sz="4000" b="1" dirty="0"/>
          </a:p>
        </p:txBody>
      </p:sp>
      <p:pic>
        <p:nvPicPr>
          <p:cNvPr id="6" name="Content Placeholder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75F5BFA-F11B-4C46-825C-881318A04C5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9600" y="1690688"/>
            <a:ext cx="10972800" cy="4994031"/>
          </a:xfrm>
        </p:spPr>
      </p:pic>
    </p:spTree>
    <p:extLst>
      <p:ext uri="{BB962C8B-B14F-4D97-AF65-F5344CB8AC3E}">
        <p14:creationId xmlns:p14="http://schemas.microsoft.com/office/powerpoint/2010/main" val="40310489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</a:t>
            </a:r>
            <a:r>
              <a:rPr lang="en-US" sz="4000" b="1" dirty="0" err="1"/>
              <a:t>servicescape</a:t>
            </a:r>
            <a:r>
              <a:rPr lang="en-US" sz="4000" b="1" dirty="0"/>
              <a:t> redesigned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D888AE-546B-8F4E-B384-E140E833B72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690688"/>
            <a:ext cx="10515600" cy="4351338"/>
          </a:xfrm>
        </p:spPr>
        <p:txBody>
          <a:bodyPr>
            <a:noAutofit/>
          </a:bodyPr>
          <a:lstStyle/>
          <a:p>
            <a:r>
              <a:rPr lang="en-US" sz="2600" dirty="0"/>
              <a:t>The environment in which a service is delivered is often referred to as the ‘</a:t>
            </a:r>
            <a:r>
              <a:rPr lang="en-US" sz="2600" dirty="0" err="1"/>
              <a:t>servicescape</a:t>
            </a:r>
            <a:r>
              <a:rPr lang="en-US" sz="2600" dirty="0"/>
              <a:t>’.</a:t>
            </a:r>
          </a:p>
          <a:p>
            <a:r>
              <a:rPr lang="en-US" sz="2600" dirty="0"/>
              <a:t>COVID-19 impacts caused destinations and businesses to make public spaces more functional and more attractive than they were before lockdown to allow for socially distant gatherings.</a:t>
            </a:r>
          </a:p>
          <a:p>
            <a:r>
              <a:rPr lang="en-US" sz="2600" dirty="0"/>
              <a:t>There was a barrier to redesigning because of criticism, with some solutions being based on defensive design principles such as plastic screens.</a:t>
            </a:r>
          </a:p>
          <a:p>
            <a:r>
              <a:rPr lang="en-US" sz="2600" dirty="0"/>
              <a:t>Open kitchens became a growing trend while customers expressed desire to see their food being made.</a:t>
            </a:r>
          </a:p>
          <a:p>
            <a:r>
              <a:rPr lang="en-US" sz="2600" dirty="0"/>
              <a:t>In hotels, there may be fewer carpeted areas, and the use of tiles and stones may increase for flooring design.</a:t>
            </a:r>
          </a:p>
        </p:txBody>
      </p:sp>
    </p:spTree>
    <p:extLst>
      <p:ext uri="{BB962C8B-B14F-4D97-AF65-F5344CB8AC3E}">
        <p14:creationId xmlns:p14="http://schemas.microsoft.com/office/powerpoint/2010/main" val="28167962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Lessons learned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FBEF0BD5-F138-D040-AFF3-AFF1531BEEAE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328456" y="1690688"/>
            <a:ext cx="7660344" cy="458311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4F06018-9405-614D-B9C9-7524012F821E}"/>
              </a:ext>
            </a:extLst>
          </p:cNvPr>
          <p:cNvSpPr/>
          <p:nvPr/>
        </p:nvSpPr>
        <p:spPr>
          <a:xfrm>
            <a:off x="0" y="1603376"/>
            <a:ext cx="4368800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Tourism is an important industry not to be taken for granted.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Strong leadership is required to deal with a crisis.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Communicating during a crisis is critical.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Travelers may change – forever.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The future will be technology-driven.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6643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0"/>
            <a:ext cx="10515600" cy="1224644"/>
          </a:xfrm>
        </p:spPr>
        <p:txBody>
          <a:bodyPr/>
          <a:lstStyle/>
          <a:p>
            <a:pPr algn="ctr"/>
            <a:r>
              <a:rPr lang="en-US" dirty="0"/>
              <a:t>Topics Covered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r>
              <a:rPr lang="en-US" dirty="0"/>
              <a:t>Case Study: Vietnam paving the way to the future </a:t>
            </a:r>
          </a:p>
          <a:p>
            <a:r>
              <a:rPr lang="en-US" dirty="0"/>
              <a:t>The future for the different sectors of the travel industry </a:t>
            </a:r>
          </a:p>
          <a:p>
            <a:r>
              <a:rPr lang="en-US" dirty="0"/>
              <a:t>COVID-</a:t>
            </a:r>
            <a:r>
              <a:rPr lang="en-US" dirty="0" err="1"/>
              <a:t>aptability</a:t>
            </a:r>
            <a:endParaRPr lang="en-US" dirty="0"/>
          </a:p>
          <a:p>
            <a:r>
              <a:rPr lang="en-US" dirty="0"/>
              <a:t>The </a:t>
            </a:r>
            <a:r>
              <a:rPr lang="en-US" dirty="0" err="1"/>
              <a:t>servicescape</a:t>
            </a:r>
            <a:r>
              <a:rPr lang="en-US" dirty="0"/>
              <a:t> redesigned</a:t>
            </a:r>
          </a:p>
          <a:p>
            <a:r>
              <a:rPr lang="en-US" dirty="0"/>
              <a:t>Lessons learned</a:t>
            </a:r>
          </a:p>
          <a:p>
            <a:r>
              <a:rPr lang="en-US" dirty="0"/>
              <a:t>Case Study: Surviving the ‘new normal’</a:t>
            </a:r>
          </a:p>
        </p:txBody>
      </p:sp>
    </p:spTree>
    <p:extLst>
      <p:ext uri="{BB962C8B-B14F-4D97-AF65-F5344CB8AC3E}">
        <p14:creationId xmlns:p14="http://schemas.microsoft.com/office/powerpoint/2010/main" val="37708221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b="1" dirty="0"/>
              <a:t>Case Study: Surviving the ‘new normal’</a:t>
            </a:r>
          </a:p>
        </p:txBody>
      </p:sp>
      <p:pic>
        <p:nvPicPr>
          <p:cNvPr id="5" name="Content Placeholder 4" descr="A dining room table in front of a window&#10;&#10;Description automatically generated">
            <a:extLst>
              <a:ext uri="{FF2B5EF4-FFF2-40B4-BE49-F238E27FC236}">
                <a16:creationId xmlns:a16="http://schemas.microsoft.com/office/drawing/2014/main" id="{44C08A83-B833-9146-8C22-36FBA8173B75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203201" y="1782762"/>
            <a:ext cx="5892800" cy="441859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1017C5D-B06A-0149-94E7-8766C56606E7}"/>
              </a:ext>
            </a:extLst>
          </p:cNvPr>
          <p:cNvSpPr/>
          <p:nvPr/>
        </p:nvSpPr>
        <p:spPr>
          <a:xfrm>
            <a:off x="6375399" y="1595021"/>
            <a:ext cx="56134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Opening restaurants again after lockdown was just like starting from scratch, with drastic changes made to meet new industry regulations.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Menus would be access via QR codes, a concept which was unfamiliar to the fine dining restaurant style.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Some financial support was given from governments during the crisis.</a:t>
            </a:r>
          </a:p>
        </p:txBody>
      </p:sp>
    </p:spTree>
    <p:extLst>
      <p:ext uri="{BB962C8B-B14F-4D97-AF65-F5344CB8AC3E}">
        <p14:creationId xmlns:p14="http://schemas.microsoft.com/office/powerpoint/2010/main" val="16672338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Video Links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40000" lnSpcReduction="20000"/>
          </a:bodyPr>
          <a:lstStyle/>
          <a:p>
            <a:r>
              <a:rPr lang="en-US" dirty="0"/>
              <a:t> Lockdown – BBC Travel show – very good – covers various topics including VR and vloggers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https://www.youtube.com/watch?v=xNjehC9Fp_g</a:t>
            </a:r>
            <a:endParaRPr lang="en-US" dirty="0"/>
          </a:p>
          <a:p>
            <a:pPr lvl="0"/>
            <a:r>
              <a:rPr lang="en-US" dirty="0"/>
              <a:t>Future of travel after the pandemic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https://www.youtube.com/watch?v=hjDUEYIiZNM</a:t>
            </a:r>
            <a:endParaRPr lang="en-US" dirty="0"/>
          </a:p>
          <a:p>
            <a:pPr lvl="0"/>
            <a:r>
              <a:rPr lang="en-US" u="sng" dirty="0"/>
              <a:t>Kempinski Hotel new safety protocol </a:t>
            </a:r>
            <a:r>
              <a:rPr lang="en-US" u="sng" dirty="0">
                <a:sym typeface="Wingdings" pitchFamily="2" charset="2"/>
              </a:rPr>
              <a:t></a:t>
            </a:r>
            <a:r>
              <a:rPr lang="en-US" u="sng" dirty="0"/>
              <a:t> </a:t>
            </a:r>
            <a:r>
              <a:rPr lang="en-US" u="sng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https://www.youtube.com/watch?v=skowssMKqM0</a:t>
            </a:r>
            <a:endParaRPr lang="en-US" dirty="0"/>
          </a:p>
          <a:p>
            <a:pPr lvl="0"/>
            <a:r>
              <a:rPr lang="en-US" u="sng" dirty="0"/>
              <a:t>Global News – the future of travel </a:t>
            </a:r>
            <a:r>
              <a:rPr lang="en-US" u="sng" dirty="0">
                <a:sym typeface="Wingdings" pitchFamily="2" charset="2"/>
              </a:rPr>
              <a:t></a:t>
            </a:r>
            <a:r>
              <a:rPr lang="en-US" u="sng" dirty="0"/>
              <a:t> </a:t>
            </a:r>
            <a:r>
              <a:rPr lang="en-US" u="sng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https://www.youtube.com/watch?v=LTMILJX_oCU</a:t>
            </a:r>
            <a:endParaRPr lang="en-US" dirty="0"/>
          </a:p>
          <a:p>
            <a:pPr lvl="0"/>
            <a:r>
              <a:rPr lang="en-US" dirty="0"/>
              <a:t>Club Med Safe Together initiatives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https://www.youtube.com/watch?v=m1v61VnRKbA&amp;feature=youtu.be</a:t>
            </a:r>
            <a:endParaRPr lang="en-US" dirty="0"/>
          </a:p>
          <a:p>
            <a:pPr lvl="0"/>
            <a:r>
              <a:rPr lang="en-US" dirty="0"/>
              <a:t>Mekong – for Vietnam case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https://www.youtube.com/watch?v=5JYiatEbzzU</a:t>
            </a:r>
            <a:endParaRPr lang="en-US" dirty="0"/>
          </a:p>
          <a:p>
            <a:pPr lvl="0"/>
            <a:r>
              <a:rPr lang="en-US" dirty="0"/>
              <a:t>Future of Travel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https://www.quo-global.com/podcasts/</a:t>
            </a:r>
            <a:endParaRPr lang="en-US" dirty="0"/>
          </a:p>
          <a:p>
            <a:pPr lvl="0"/>
            <a:r>
              <a:rPr lang="en-US" dirty="0"/>
              <a:t>"Rise of Sanitized Travel" Shashank Nigam CEO </a:t>
            </a:r>
            <a:r>
              <a:rPr lang="en-US" dirty="0" err="1"/>
              <a:t>Simpliflying.com</a:t>
            </a:r>
            <a:r>
              <a:rPr lang="en-US" dirty="0"/>
              <a:t> on CBS - </a:t>
            </a:r>
            <a:r>
              <a:rPr lang="en-US" dirty="0" err="1"/>
              <a:t>TalkingBusiness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https://www.youtube.com/watch?v=jvOMNT-nj1A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Southwest Airlines CEO Gary Kelly says it’s safe to fly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https://www.youtube.com/watch?v=0i5ve3wQKkI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Businesses hope thermal imaging cameras will be key to safe reopening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https://www.youtube.com/watch?v=ggzmjoBw_lU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Bionic Bar! Robotic Bartenders Mix Drinks on Quantum of the Seas – Royal Caribbean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https://www.youtube.com/watch?v=TBF7EE2xnN4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Australia, New Zealand Discuss Travel Bubble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https://www.youtube.com/watch?v=J3XsniHoRWk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Baltic states open Europe’s first corona pandemic ‘travel bubble’ as restrictions ease (ABC News)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https://www.youtube.com/watch?v=7z58cdaavho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UNWTO Launches Global Guidelines to Reopen Tourism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https://www.youtube.com/watch?v=aJG_kv4vDm0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Walt Disney World Resort Theme Parks Prepare for Their Phased Reopening this Weekend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https://www.youtube.com/watch?v=k3ynRXi7N7I</a:t>
            </a:r>
            <a:r>
              <a:rPr lang="en-US" dirty="0"/>
              <a:t> </a:t>
            </a:r>
          </a:p>
          <a:p>
            <a:pPr lvl="0"/>
            <a:r>
              <a:rPr lang="en-US" dirty="0"/>
              <a:t>Mads Langer Drive In Concert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https://www.youtube.com/watch?v=Wstt4Cpt-s8</a:t>
            </a:r>
            <a:r>
              <a:rPr lang="en-US" dirty="0"/>
              <a:t> </a:t>
            </a:r>
          </a:p>
          <a:p>
            <a:pPr lvl="0"/>
            <a:r>
              <a:rPr lang="en-US" dirty="0" err="1"/>
              <a:t>EmiControls</a:t>
            </a:r>
            <a:r>
              <a:rPr lang="en-US" dirty="0"/>
              <a:t> presents the "Disinfection Tunnel" </a:t>
            </a:r>
            <a:r>
              <a:rPr lang="en-US" dirty="0">
                <a:sym typeface="Wingdings" pitchFamily="2" charset="2"/>
              </a:rPr>
              <a:t></a:t>
            </a:r>
            <a:r>
              <a:rPr lang="en-US" dirty="0"/>
              <a:t> </a:t>
            </a:r>
            <a:r>
              <a:rPr lang="en-US" u="sng" dirty="0">
                <a:hlinkClick r:id="rId1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https://www.youtube.com/watch?v=47BJynHu800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46011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677333" y="643467"/>
            <a:ext cx="10676467" cy="1047221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Case Study: Vietnam paving the way to the future 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 descr="A boat is docked next to a body of water&#10;&#10;Description automatically generated">
            <a:extLst>
              <a:ext uri="{FF2B5EF4-FFF2-40B4-BE49-F238E27FC236}">
                <a16:creationId xmlns:a16="http://schemas.microsoft.com/office/drawing/2014/main" id="{2BD1890E-4120-F74A-8FEA-9B1ECAA50F0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177800" y="1878012"/>
            <a:ext cx="4936067" cy="4064000"/>
          </a:xfr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16C77E1-9DD1-934A-BEB1-DE9CB260E6A3}"/>
              </a:ext>
            </a:extLst>
          </p:cNvPr>
          <p:cNvSpPr txBox="1"/>
          <p:nvPr/>
        </p:nvSpPr>
        <p:spPr>
          <a:xfrm>
            <a:off x="5554133" y="1250417"/>
            <a:ext cx="628226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Vietnam’s approach of a national social distancing campaign that shut down non-essential businesses allowed life in the country to return to almost normalcy.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A Steering Committee on COVID-19 Prevention and Control communicated transparently with the public through daily text messages, frequent articles in the media, street banners, and a website.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Before opening its international borders, Vietnam had to stimulate domestic tourism, incentivized by discounted trips for internal travelers.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Vietnam worked with bordering countries to promote inter-regional travel.</a:t>
            </a:r>
          </a:p>
        </p:txBody>
      </p:sp>
    </p:spTree>
    <p:extLst>
      <p:ext uri="{BB962C8B-B14F-4D97-AF65-F5344CB8AC3E}">
        <p14:creationId xmlns:p14="http://schemas.microsoft.com/office/powerpoint/2010/main" val="21390507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C7463B71-1454-3542-A6D6-505CB44854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540" y="380473"/>
            <a:ext cx="10890919" cy="609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721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 - airlines</a:t>
            </a:r>
          </a:p>
        </p:txBody>
      </p:sp>
      <p:pic>
        <p:nvPicPr>
          <p:cNvPr id="4" name="Content Placeholder 3" descr="A close up of a device&#10;&#10;Description automatically generated">
            <a:extLst>
              <a:ext uri="{FF2B5EF4-FFF2-40B4-BE49-F238E27FC236}">
                <a16:creationId xmlns:a16="http://schemas.microsoft.com/office/drawing/2014/main" id="{EBD4AADF-4DCA-2C4D-AD3B-73224F04CFA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9733067" y="1027906"/>
            <a:ext cx="2022265" cy="5848709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EF472C1-66BB-324E-9914-A4BD4781F984}"/>
              </a:ext>
            </a:extLst>
          </p:cNvPr>
          <p:cNvSpPr txBox="1"/>
          <p:nvPr/>
        </p:nvSpPr>
        <p:spPr>
          <a:xfrm>
            <a:off x="254000" y="1690688"/>
            <a:ext cx="8788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More than 70 different areas in the airline passenger journey are expected to change or be introduced from scratch.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The federal government’s help is needed to screen customers in making sure passengers are safe and healthy enough to board a plane.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Emirates was the first airline to conduct on-site rapid COVID-19 tests for passengers, which would give results within 10 minutes.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Some facilities began using thermal cameras for temperature screening.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600" dirty="0"/>
              <a:t>Passengers may need proof of vaccine to travel internationally.</a:t>
            </a:r>
          </a:p>
        </p:txBody>
      </p:sp>
    </p:spTree>
    <p:extLst>
      <p:ext uri="{BB962C8B-B14F-4D97-AF65-F5344CB8AC3E}">
        <p14:creationId xmlns:p14="http://schemas.microsoft.com/office/powerpoint/2010/main" val="232311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 - cruise ships</a:t>
            </a:r>
          </a:p>
        </p:txBody>
      </p:sp>
      <p:pic>
        <p:nvPicPr>
          <p:cNvPr id="7" name="Content Placeholder 6" descr="A picture containing indoor, ceiling, table, sitting&#10;&#10;Description automatically generated">
            <a:extLst>
              <a:ext uri="{FF2B5EF4-FFF2-40B4-BE49-F238E27FC236}">
                <a16:creationId xmlns:a16="http://schemas.microsoft.com/office/drawing/2014/main" id="{BB248B40-E5DA-7049-8F3A-4DE332682182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392289" y="1825625"/>
            <a:ext cx="6528816" cy="4352544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0CB6ED8-CF0D-7F40-A171-B28DAC51CBB8}"/>
              </a:ext>
            </a:extLst>
          </p:cNvPr>
          <p:cNvSpPr/>
          <p:nvPr/>
        </p:nvSpPr>
        <p:spPr>
          <a:xfrm>
            <a:off x="6921105" y="1247297"/>
            <a:ext cx="48768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New sanitation procedures, the elimination of self-service, new health requirements for passengers over 70, full crew training, and emergency procedures will be put in place to prepare for traveling by cruise ship again.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Cruise ships are likely to embrace technology at a faster pace post COVID-19.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In 2014, Royal Caribbean introduced a ‘Bionic Bar’ to one ship in which two robots could mix drinks for passengers, a low-touch innovation being useful for new health protocols on cruise ships.</a:t>
            </a:r>
          </a:p>
        </p:txBody>
      </p:sp>
    </p:spTree>
    <p:extLst>
      <p:ext uri="{BB962C8B-B14F-4D97-AF65-F5344CB8AC3E}">
        <p14:creationId xmlns:p14="http://schemas.microsoft.com/office/powerpoint/2010/main" val="28963695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 - destinations </a:t>
            </a:r>
          </a:p>
        </p:txBody>
      </p:sp>
      <p:pic>
        <p:nvPicPr>
          <p:cNvPr id="4" name="Content Placeholder 3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359E9D71-17E3-8341-82F6-7A0F5AF23A29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7137400" y="1174749"/>
            <a:ext cx="4546600" cy="5683251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87892763-F45B-B440-A4ED-68A6F47357D5}"/>
              </a:ext>
            </a:extLst>
          </p:cNvPr>
          <p:cNvSpPr/>
          <p:nvPr/>
        </p:nvSpPr>
        <p:spPr>
          <a:xfrm>
            <a:off x="203200" y="2469622"/>
            <a:ext cx="6324600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‘Air bridges’ or ‘travel bubbles’ were created to make travel exclusive within a zone of two or three countries.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Travel bubbles strategically allow visitors from neighboring countries whose travelers account for much of a nation’s tourism receipts.</a:t>
            </a:r>
          </a:p>
        </p:txBody>
      </p:sp>
    </p:spTree>
    <p:extLst>
      <p:ext uri="{BB962C8B-B14F-4D97-AF65-F5344CB8AC3E}">
        <p14:creationId xmlns:p14="http://schemas.microsoft.com/office/powerpoint/2010/main" val="20754143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- destinations  </a:t>
            </a:r>
          </a:p>
        </p:txBody>
      </p:sp>
      <p:pic>
        <p:nvPicPr>
          <p:cNvPr id="4" name="Content Placeholder 3" descr="A picture containing outdoor, water, grass, person&#10;&#10;Description automatically generated">
            <a:extLst>
              <a:ext uri="{FF2B5EF4-FFF2-40B4-BE49-F238E27FC236}">
                <a16:creationId xmlns:a16="http://schemas.microsoft.com/office/drawing/2014/main" id="{F1558042-5365-0B4D-8D54-AB2A00F487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199780" y="2097038"/>
            <a:ext cx="7101345" cy="3846562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5B9E21-F1DB-224E-9095-F19904CA591A}"/>
              </a:ext>
            </a:extLst>
          </p:cNvPr>
          <p:cNvSpPr/>
          <p:nvPr/>
        </p:nvSpPr>
        <p:spPr>
          <a:xfrm>
            <a:off x="7301125" y="1758161"/>
            <a:ext cx="489087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Rather than bubbles, other destinations chose to open their international borders for tourist from low-risk countries only.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Collaborative marketing efforts also played a role in kickstarting tourism after the pandemic.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Measures were taken worldwide to convince international travelers they were safe, and some destinations created quality standards for reassurance.</a:t>
            </a:r>
          </a:p>
        </p:txBody>
      </p:sp>
    </p:spTree>
    <p:extLst>
      <p:ext uri="{BB962C8B-B14F-4D97-AF65-F5344CB8AC3E}">
        <p14:creationId xmlns:p14="http://schemas.microsoft.com/office/powerpoint/2010/main" val="36947276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future for the different sectors of the travel industry - destinations  </a:t>
            </a:r>
          </a:p>
        </p:txBody>
      </p:sp>
      <p:pic>
        <p:nvPicPr>
          <p:cNvPr id="4" name="Content Placeholder 3" descr="A picture containing grass, nature, people, large&#10;&#10;Description automatically generated">
            <a:extLst>
              <a:ext uri="{FF2B5EF4-FFF2-40B4-BE49-F238E27FC236}">
                <a16:creationId xmlns:a16="http://schemas.microsoft.com/office/drawing/2014/main" id="{59E0624C-43FB-184E-AE03-F85C71DA6063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6096000" y="1950551"/>
            <a:ext cx="5943600" cy="4191000"/>
          </a:xfr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E67B5CC1-FBFE-3C44-8FEE-115DBA06910F}"/>
              </a:ext>
            </a:extLst>
          </p:cNvPr>
          <p:cNvSpPr/>
          <p:nvPr/>
        </p:nvSpPr>
        <p:spPr>
          <a:xfrm>
            <a:off x="0" y="1740516"/>
            <a:ext cx="59436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For destinations seeking guidance on recovery after the pandemic, the UNWTO designed a </a:t>
            </a:r>
            <a:r>
              <a:rPr lang="en-US" sz="2400" i="1" dirty="0"/>
              <a:t>COVID-19 Tourism Recovery Technical Assistance Package </a:t>
            </a:r>
            <a:r>
              <a:rPr lang="en-US" sz="2400" dirty="0"/>
              <a:t>for both public and private stakeholders in their crisis response.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UNWTO package outlines the range of technical assistance and details potential areas of intervention.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Economic recovery, marketing and promotion, and institutional strengthening were the main pillars in the package’s design.</a:t>
            </a:r>
          </a:p>
        </p:txBody>
      </p:sp>
    </p:spTree>
    <p:extLst>
      <p:ext uri="{BB962C8B-B14F-4D97-AF65-F5344CB8AC3E}">
        <p14:creationId xmlns:p14="http://schemas.microsoft.com/office/powerpoint/2010/main" val="697953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1603</Words>
  <Application>Microsoft Office PowerPoint</Application>
  <PresentationFormat>Widescreen</PresentationFormat>
  <Paragraphs>98</Paragraphs>
  <Slides>21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Calibri Light</vt:lpstr>
      <vt:lpstr>Office Theme</vt:lpstr>
      <vt:lpstr>Chapter 6: The future of travel</vt:lpstr>
      <vt:lpstr>Topics Covered</vt:lpstr>
      <vt:lpstr>Case Study: Vietnam paving the way to the future  </vt:lpstr>
      <vt:lpstr>PowerPoint Presentation</vt:lpstr>
      <vt:lpstr>The future for the different sectors of the travel industry  - airlines</vt:lpstr>
      <vt:lpstr>The future for the different sectors of the travel industry  - cruise ships</vt:lpstr>
      <vt:lpstr>The future for the different sectors of the travel industry  - destinations </vt:lpstr>
      <vt:lpstr>The future for the different sectors of the travel industry - destinations  </vt:lpstr>
      <vt:lpstr>The future for the different sectors of the travel industry - destinations  </vt:lpstr>
      <vt:lpstr>The future for the different sectors of the travel industry - accommodations</vt:lpstr>
      <vt:lpstr>The future for the different sectors of the travel industry  - attractions</vt:lpstr>
      <vt:lpstr>The future for the different sectors of the travel industry  - attractions</vt:lpstr>
      <vt:lpstr>The future for the different sectors of the travel industry  - events </vt:lpstr>
      <vt:lpstr>The future for the different sectors of the travel industry - events </vt:lpstr>
      <vt:lpstr>COVID-aptability</vt:lpstr>
      <vt:lpstr>COVID-aptability</vt:lpstr>
      <vt:lpstr>COVID-aptability</vt:lpstr>
      <vt:lpstr>The servicescape redesigned</vt:lpstr>
      <vt:lpstr>Lessons learned</vt:lpstr>
      <vt:lpstr>Case Study: Surviving the ‘new normal’</vt:lpstr>
      <vt:lpstr>Video Links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ANSEL, CAITLIN P</dc:creator>
  <cp:lastModifiedBy>Sally North</cp:lastModifiedBy>
  <cp:revision>131</cp:revision>
  <dcterms:created xsi:type="dcterms:W3CDTF">2020-07-20T18:55:18Z</dcterms:created>
  <dcterms:modified xsi:type="dcterms:W3CDTF">2020-08-19T13:22:25Z</dcterms:modified>
</cp:coreProperties>
</file>